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  <p:sldId id="261" r:id="rId6"/>
    <p:sldId id="267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0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7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2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1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2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5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1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2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3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77000">
              <a:srgbClr val="9CB86E"/>
            </a:gs>
            <a:gs pos="100000">
              <a:srgbClr val="156B13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06DFE-09A8-47D4-91B6-DFC7219C9BED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6A35F-CC85-4028-AD8D-E8FB06294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0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66751" cy="5897562"/>
          </a:xfrm>
        </p:spPr>
        <p:txBody>
          <a:bodyPr>
            <a:normAutofit/>
          </a:bodyPr>
          <a:lstStyle/>
          <a:p>
            <a:r>
              <a:rPr lang="en-US" dirty="0" smtClean="0"/>
              <a:t>Parent Information</a:t>
            </a:r>
            <a:br>
              <a:rPr lang="en-US" dirty="0" smtClean="0"/>
            </a:br>
            <a:r>
              <a:rPr lang="en-US" dirty="0" smtClean="0"/>
              <a:t>about the</a:t>
            </a:r>
            <a:br>
              <a:rPr lang="en-US" dirty="0" smtClean="0"/>
            </a:br>
            <a:r>
              <a:rPr lang="en-US" dirty="0" smtClean="0"/>
              <a:t>OCCT</a:t>
            </a:r>
            <a:br>
              <a:rPr lang="en-US" dirty="0" smtClean="0"/>
            </a:br>
            <a:r>
              <a:rPr lang="en-US" dirty="0" smtClean="0"/>
              <a:t>Oklahoma Core</a:t>
            </a:r>
            <a:br>
              <a:rPr lang="en-US" dirty="0" smtClean="0"/>
            </a:br>
            <a:r>
              <a:rPr lang="en-US" dirty="0" smtClean="0"/>
              <a:t>Curriculum Test</a:t>
            </a:r>
            <a:br>
              <a:rPr lang="en-US" dirty="0" smtClean="0"/>
            </a:br>
            <a:r>
              <a:rPr lang="en-US" dirty="0" smtClean="0"/>
              <a:t>Grades 3-5</a:t>
            </a:r>
            <a:endParaRPr lang="en-US" dirty="0"/>
          </a:p>
        </p:txBody>
      </p:sp>
      <p:pic>
        <p:nvPicPr>
          <p:cNvPr id="1029" name="Picture 5" descr="C:\Users\ruthie rayner\AppData\Local\Microsoft\Windows\Temporary Internet Files\Content.IE5\XLGY5M7X\MP90040226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951" y="1"/>
            <a:ext cx="45675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811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0"/>
            <a:ext cx="6270954" cy="5105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Don’t stress out!</a:t>
            </a:r>
            <a:br>
              <a:rPr lang="en-US" sz="4000" b="1" dirty="0" smtClean="0">
                <a:latin typeface="Comic Sans MS" pitchFamily="66" charset="0"/>
              </a:rPr>
            </a:br>
            <a:r>
              <a:rPr lang="en-US" sz="4000" b="1" dirty="0" smtClean="0">
                <a:latin typeface="Comic Sans MS" pitchFamily="66" charset="0"/>
              </a:rPr>
              <a:t>Encourage your students to stop and breathe.  Stress blocks our ability to think clearly!</a:t>
            </a:r>
            <a:endParaRPr lang="en-US" sz="4000" b="1" dirty="0">
              <a:latin typeface="Comic Sans MS" pitchFamily="66" charset="0"/>
            </a:endParaRPr>
          </a:p>
        </p:txBody>
      </p:sp>
      <p:pic>
        <p:nvPicPr>
          <p:cNvPr id="10242" name="Picture 2" descr="C:\Users\ruthie rayner\AppData\Local\Microsoft\Windows\Temporary Internet Files\Content.IE5\XLGY5M7X\MC9000602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77209"/>
            <a:ext cx="2892177" cy="298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123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-30892"/>
            <a:ext cx="6270954" cy="5105400"/>
          </a:xfrm>
        </p:spPr>
        <p:txBody>
          <a:bodyPr>
            <a:noAutofit/>
          </a:bodyPr>
          <a:lstStyle/>
          <a:p>
            <a:pPr marL="1211580" marR="0" indent="-1211580">
              <a:spcBef>
                <a:spcPts val="0"/>
              </a:spcBef>
              <a:spcAft>
                <a:spcPts val="0"/>
              </a:spcAft>
              <a:tabLst>
                <a:tab pos="800100" algn="l"/>
                <a:tab pos="1143000" algn="l"/>
                <a:tab pos="3476625" algn="l"/>
              </a:tabLst>
            </a:pPr>
            <a:r>
              <a:rPr lang="en-US" sz="4000" dirty="0" smtClean="0">
                <a:effectLst/>
                <a:latin typeface="Comic Sans MS"/>
                <a:ea typeface="Times New Roman"/>
              </a:rPr>
              <a:t>Remind your child to put forth his or her best effort, to remain on task, and to keep MOTIVATED during the entire test!</a:t>
            </a:r>
            <a:r>
              <a:rPr lang="en-US" sz="36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3600" dirty="0" smtClean="0">
                <a:effectLst/>
                <a:latin typeface="Times New Roman"/>
                <a:ea typeface="Times New Roman"/>
              </a:rPr>
            </a:br>
            <a:endParaRPr lang="en-US" sz="4000" b="1" dirty="0">
              <a:latin typeface="Comic Sans MS" pitchFamily="66" charset="0"/>
            </a:endParaRPr>
          </a:p>
        </p:txBody>
      </p:sp>
      <p:pic>
        <p:nvPicPr>
          <p:cNvPr id="11267" name="Picture 3" descr="C:\Users\ruthie rayner\AppData\Local\Microsoft\Windows\Temporary Internet Files\Content.IE5\I0GDCA0J\MP90040226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82130"/>
            <a:ext cx="2895600" cy="503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884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ruthie rayner\AppData\Local\Microsoft\Windows\Temporary Internet Files\Content.IE5\I0GDCA0J\MP90040226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82130"/>
            <a:ext cx="2895600" cy="503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0" y="1182131"/>
            <a:ext cx="5410200" cy="483767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Testing is stressful!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Try to minimize the stress by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planning a family game night, or preparing your child’s favorite meal!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448962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mic Sans MS" pitchFamily="66" charset="0"/>
              </a:rPr>
              <a:t>Celebrate Success!</a:t>
            </a:r>
            <a:endParaRPr lang="en-US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90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42900" y="1222640"/>
            <a:ext cx="8229600" cy="529726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Unsatisfactory</a:t>
            </a:r>
            <a:r>
              <a:rPr lang="en-US" dirty="0" smtClean="0"/>
              <a:t>- The student does not perform at least at the Limited Knowledge level.</a:t>
            </a:r>
          </a:p>
          <a:p>
            <a:r>
              <a:rPr lang="en-US" b="1" dirty="0" smtClean="0"/>
              <a:t>Limited Knowledge</a:t>
            </a:r>
            <a:r>
              <a:rPr lang="en-US" dirty="0" smtClean="0"/>
              <a:t>- The student demonstrates partial mastery of the essential knowledge and skills appropriate to the grade level, course, or level of education, as applicable.</a:t>
            </a:r>
          </a:p>
          <a:p>
            <a:r>
              <a:rPr lang="en-US" b="1" dirty="0" smtClean="0"/>
              <a:t>Proficient</a:t>
            </a:r>
            <a:r>
              <a:rPr lang="en-US" dirty="0" smtClean="0"/>
              <a:t>- The student demonstrates mastery of appropriate grade-level subject matter and that students are ready for the next grade, course, or level of education, as applicable.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Advanced</a:t>
            </a:r>
            <a:r>
              <a:rPr lang="en-US" dirty="0" smtClean="0"/>
              <a:t>- The student demonstrates superior performance on challenging subject matter.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33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Performance Levels for OCCT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5100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82000" cy="1981200"/>
          </a:xfrm>
        </p:spPr>
        <p:txBody>
          <a:bodyPr>
            <a:noAutofit/>
          </a:bodyPr>
          <a:lstStyle/>
          <a:p>
            <a:pPr algn="l"/>
            <a:r>
              <a:rPr lang="en-US" sz="4000" b="1" i="1" u="sng" dirty="0" smtClean="0"/>
              <a:t>How can parents help </a:t>
            </a:r>
            <a:br>
              <a:rPr lang="en-US" sz="4000" b="1" i="1" u="sng" dirty="0" smtClean="0"/>
            </a:br>
            <a:r>
              <a:rPr lang="en-US" sz="4000" b="1" i="1" u="sng" dirty="0" smtClean="0"/>
              <a:t>their children do well?</a:t>
            </a: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 smtClean="0"/>
              <a:t/>
            </a:r>
            <a:br>
              <a:rPr lang="en-US" sz="3200" u="sng" dirty="0" smtClean="0"/>
            </a:b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792044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Comic Sans MS" pitchFamily="66" charset="0"/>
              </a:rPr>
              <a:t>Ensure that your child is at school, on time everyday.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Comic Sans MS" pitchFamily="66" charset="0"/>
              </a:rPr>
              <a:t>Encourage your child to take responsibility for their homework &amp; classwork.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Comic Sans MS" pitchFamily="66" charset="0"/>
              </a:rPr>
              <a:t>Praise your child for work well done!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Comic Sans MS" pitchFamily="66" charset="0"/>
              </a:rPr>
              <a:t>Review practice materials with your child ahead of time. </a:t>
            </a:r>
          </a:p>
          <a:p>
            <a:r>
              <a:rPr lang="en-US" sz="3200" dirty="0" smtClean="0">
                <a:latin typeface="Comic Sans MS" pitchFamily="66" charset="0"/>
              </a:rPr>
              <a:t> (Parent, Teacher, Student Guides)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5122" name="Picture 2" descr="C:\Users\ruthie rayner\AppData\Local\Microsoft\Windows\Temporary Internet Files\Content.IE5\I0GDCA0J\MM90004101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964" y="-1262403"/>
            <a:ext cx="1820920" cy="305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89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82000" cy="1981200"/>
          </a:xfrm>
        </p:spPr>
        <p:txBody>
          <a:bodyPr>
            <a:noAutofit/>
          </a:bodyPr>
          <a:lstStyle/>
          <a:p>
            <a:pPr algn="l"/>
            <a:r>
              <a:rPr lang="en-US" sz="4000" b="1" i="1" u="sng" dirty="0" smtClean="0"/>
              <a:t>How can parents help their</a:t>
            </a:r>
            <a:br>
              <a:rPr lang="en-US" sz="4000" b="1" i="1" u="sng" dirty="0" smtClean="0"/>
            </a:br>
            <a:r>
              <a:rPr lang="en-US" sz="4000" b="1" i="1" u="sng" dirty="0" smtClean="0"/>
              <a:t> children on testing day?</a:t>
            </a: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 smtClean="0"/>
              <a:t/>
            </a:r>
            <a:br>
              <a:rPr lang="en-US" sz="3200" u="sng" dirty="0" smtClean="0"/>
            </a:b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838325"/>
            <a:ext cx="7924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latin typeface="Comic Sans MS" pitchFamily="66" charset="0"/>
              </a:rPr>
              <a:t>Ensure that your child has had a good nights rest.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latin typeface="Comic Sans MS" pitchFamily="66" charset="0"/>
              </a:rPr>
              <a:t>Make sure your child eats a healthy breakfast.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latin typeface="Comic Sans MS" pitchFamily="66" charset="0"/>
              </a:rPr>
              <a:t>Keep distractions to a minimum.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latin typeface="Comic Sans MS" pitchFamily="66" charset="0"/>
              </a:rPr>
              <a:t>Make sure they are at school on time.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600" dirty="0" smtClean="0">
                <a:latin typeface="Comic Sans MS" pitchFamily="66" charset="0"/>
              </a:rPr>
              <a:t>Let them know that you believe in their abilities to do their best!</a:t>
            </a:r>
            <a:endParaRPr lang="en-US" sz="36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17240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310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8153400" cy="44958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 Parent Support Strategies</a:t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for </a:t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Use at Home With Your Child</a:t>
            </a:r>
            <a:endParaRPr lang="en-US" sz="4000" b="1" dirty="0">
              <a:latin typeface="Comic Sans MS" pitchFamily="66" charset="0"/>
            </a:endParaRPr>
          </a:p>
        </p:txBody>
      </p:sp>
      <p:pic>
        <p:nvPicPr>
          <p:cNvPr id="6147" name="Picture 3" descr="C:\Users\ruthie rayner\AppData\Local\Microsoft\Windows\Temporary Internet Files\Content.IE5\G1XVR6TO\MC9000889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16" y="3707588"/>
            <a:ext cx="3345942" cy="315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07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8153400" cy="44958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  </a:t>
            </a:r>
            <a:r>
              <a:rPr lang="en-US" sz="4000" b="1" dirty="0">
                <a:latin typeface="Comic Sans MS" pitchFamily="66" charset="0"/>
              </a:rPr>
              <a:t>Review together what your child has learned so far this year in Reading, Math, Social Studies, and Science. Go over lesson or chapter tests your child has brought home.</a:t>
            </a:r>
          </a:p>
        </p:txBody>
      </p:sp>
      <p:pic>
        <p:nvPicPr>
          <p:cNvPr id="6146" name="Picture 2" descr="C:\Users\ruthie rayner\AppData\Local\Microsoft\Windows\Temporary Internet Files\Content.IE5\XLGY5M7X\MC9000480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32085"/>
            <a:ext cx="2351873" cy="281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07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1" y="-304800"/>
            <a:ext cx="7239000" cy="449580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Comic Sans MS" pitchFamily="66" charset="0"/>
              </a:rPr>
              <a:t>Show your child how to refer back to the reading passage to find the answers. Children who </a:t>
            </a:r>
            <a:r>
              <a:rPr lang="en-US" sz="4000" b="1" u="sng" dirty="0">
                <a:latin typeface="Comic Sans MS" pitchFamily="66" charset="0"/>
              </a:rPr>
              <a:t>prove</a:t>
            </a:r>
            <a:r>
              <a:rPr lang="en-US" sz="4000" b="1" dirty="0">
                <a:latin typeface="Comic Sans MS" pitchFamily="66" charset="0"/>
              </a:rPr>
              <a:t> their answers do better on tests.</a:t>
            </a:r>
            <a:r>
              <a:rPr lang="en-US" sz="4000" b="1" dirty="0" smtClean="0">
                <a:latin typeface="Comic Sans MS" pitchFamily="66" charset="0"/>
              </a:rPr>
              <a:t>  </a:t>
            </a:r>
            <a:endParaRPr lang="en-US" sz="4000" b="1" dirty="0">
              <a:latin typeface="Comic Sans MS" pitchFamily="66" charset="0"/>
            </a:endParaRPr>
          </a:p>
        </p:txBody>
      </p:sp>
      <p:pic>
        <p:nvPicPr>
          <p:cNvPr id="7171" name="Picture 3" descr="C:\Users\ruthie rayner\AppData\Local\Microsoft\Windows\Temporary Internet Files\Content.IE5\G1XVR6TO\MC900089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4708855" cy="31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54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0"/>
            <a:ext cx="6270954" cy="5105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/>
                <a:latin typeface="Comic Sans MS"/>
                <a:ea typeface="Times New Roman"/>
                <a:cs typeface="Times New Roman"/>
              </a:rPr>
              <a:t>Remind your child to answer all of the questions. Teach your child how to eliminate the wrong answers. In most questions, 2 answers are obviously not correct.</a:t>
            </a:r>
            <a:endParaRPr lang="en-US" sz="4000" b="1" dirty="0"/>
          </a:p>
        </p:txBody>
      </p:sp>
      <p:pic>
        <p:nvPicPr>
          <p:cNvPr id="8194" name="Picture 2" descr="C:\Users\ruthie rayner\AppData\Local\Microsoft\Windows\Temporary Internet Files\Content.IE5\I0GDCA0J\MC9002321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8" y="3581400"/>
            <a:ext cx="2736970" cy="280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54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0"/>
            <a:ext cx="6270954" cy="51054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Comic Sans MS" pitchFamily="66" charset="0"/>
              </a:rPr>
              <a:t>Advise your child to read all directions TWO TIMES</a:t>
            </a:r>
            <a:r>
              <a:rPr lang="en-US" sz="4000" dirty="0" smtClean="0">
                <a:latin typeface="Comic Sans MS" pitchFamily="66" charset="0"/>
              </a:rPr>
              <a:t>!</a:t>
            </a:r>
            <a:r>
              <a:rPr lang="en-US" sz="4000" dirty="0">
                <a:latin typeface="Comic Sans MS" pitchFamily="66" charset="0"/>
              </a:rPr>
              <a:t/>
            </a:r>
            <a:br>
              <a:rPr lang="en-US" sz="4000" dirty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/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Extra time can be given to allow students to finish the test.</a:t>
            </a:r>
            <a:endParaRPr lang="en-US" sz="4000" b="1" dirty="0">
              <a:latin typeface="Comic Sans MS" pitchFamily="66" charset="0"/>
            </a:endParaRPr>
          </a:p>
        </p:txBody>
      </p:sp>
      <p:pic>
        <p:nvPicPr>
          <p:cNvPr id="9218" name="Picture 2" descr="C:\Users\ruthie rayner\AppData\Local\Microsoft\Windows\Temporary Internet Files\Content.IE5\C02TK5MW\MC9000890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5" y="3505200"/>
            <a:ext cx="3200354" cy="307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906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342</Words>
  <Application>Microsoft Office PowerPoint</Application>
  <PresentationFormat>On-screen Show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Parent Information about the OCCT Oklahoma Core Curriculum Test Grades 3-5</vt:lpstr>
      <vt:lpstr>PowerPoint Presentation</vt:lpstr>
      <vt:lpstr>How can parents help  their children do well?  </vt:lpstr>
      <vt:lpstr>How can parents help their  children on testing day?  </vt:lpstr>
      <vt:lpstr> Parent Support Strategies for  Use at Home With Your Child</vt:lpstr>
      <vt:lpstr>  Review together what your child has learned so far this year in Reading, Math, Social Studies, and Science. Go over lesson or chapter tests your child has brought home.</vt:lpstr>
      <vt:lpstr>Show your child how to refer back to the reading passage to find the answers. Children who prove their answers do better on tests.  </vt:lpstr>
      <vt:lpstr>Remind your child to answer all of the questions. Teach your child how to eliminate the wrong answers. In most questions, 2 answers are obviously not correct.</vt:lpstr>
      <vt:lpstr>Advise your child to read all directions TWO TIMES!  Extra time can be given to allow students to finish the test.</vt:lpstr>
      <vt:lpstr>Don’t stress out! Encourage your students to stop and breathe.  Stress blocks our ability to think clearly!</vt:lpstr>
      <vt:lpstr>Remind your child to put forth his or her best effort, to remain on task, and to keep MOTIVATED during the entire test! </vt:lpstr>
      <vt:lpstr>Testing is stressful! Try to minimize the stress by  planning a family game night, or preparing your child’s favorite meal!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Information about the OCCT Oklahoma Core Curriculum Test Grades 3-5</dc:title>
  <dc:creator>ruthie rayner</dc:creator>
  <cp:lastModifiedBy>Matt Bell</cp:lastModifiedBy>
  <cp:revision>7</cp:revision>
  <dcterms:created xsi:type="dcterms:W3CDTF">2012-03-27T09:00:02Z</dcterms:created>
  <dcterms:modified xsi:type="dcterms:W3CDTF">2014-02-05T14:50:07Z</dcterms:modified>
</cp:coreProperties>
</file>